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6" r:id="rId3"/>
    <p:sldId id="279" r:id="rId4"/>
    <p:sldId id="257" r:id="rId5"/>
    <p:sldId id="256" r:id="rId6"/>
    <p:sldId id="276" r:id="rId7"/>
    <p:sldId id="264" r:id="rId8"/>
    <p:sldId id="268" r:id="rId9"/>
    <p:sldId id="270" r:id="rId10"/>
    <p:sldId id="269" r:id="rId11"/>
    <p:sldId id="277" r:id="rId12"/>
    <p:sldId id="280" r:id="rId13"/>
    <p:sldId id="281" r:id="rId14"/>
    <p:sldId id="258" r:id="rId15"/>
    <p:sldId id="259" r:id="rId16"/>
    <p:sldId id="282" r:id="rId17"/>
    <p:sldId id="271" r:id="rId18"/>
    <p:sldId id="278" r:id="rId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0" d="100"/>
          <a:sy n="100" d="100"/>
        </p:scale>
        <p:origin x="246" y="6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482748D1-C9D3-40EF-B351-926A2BB29DD0}" type="datetimeFigureOut">
              <a:rPr lang="pt-BR" smtClean="0"/>
              <a:t>28/10/2015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178103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82748D1-C9D3-40EF-B351-926A2BB29DD0}" type="datetimeFigureOut">
              <a:rPr lang="pt-BR" smtClean="0"/>
              <a:t>28/10/2015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18158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82748D1-C9D3-40EF-B351-926A2BB29DD0}" type="datetimeFigureOut">
              <a:rPr lang="pt-BR" smtClean="0"/>
              <a:t>28/10/2015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214278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82748D1-C9D3-40EF-B351-926A2BB29DD0}" type="datetimeFigureOut">
              <a:rPr lang="pt-BR" smtClean="0"/>
              <a:t>28/10/2015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354134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482748D1-C9D3-40EF-B351-926A2BB29DD0}" type="datetimeFigureOut">
              <a:rPr lang="pt-BR" smtClean="0"/>
              <a:t>28/10/2015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169918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482748D1-C9D3-40EF-B351-926A2BB29DD0}" type="datetimeFigureOut">
              <a:rPr lang="pt-BR" smtClean="0"/>
              <a:t>28/10/2015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248918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482748D1-C9D3-40EF-B351-926A2BB29DD0}" type="datetimeFigureOut">
              <a:rPr lang="pt-BR" smtClean="0"/>
              <a:t>28/10/2015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137565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482748D1-C9D3-40EF-B351-926A2BB29DD0}" type="datetimeFigureOut">
              <a:rPr lang="pt-BR" smtClean="0"/>
              <a:t>28/10/2015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33851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82748D1-C9D3-40EF-B351-926A2BB29DD0}" type="datetimeFigureOut">
              <a:rPr lang="pt-BR" smtClean="0"/>
              <a:t>28/10/2015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222411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482748D1-C9D3-40EF-B351-926A2BB29DD0}" type="datetimeFigureOut">
              <a:rPr lang="pt-BR" smtClean="0"/>
              <a:t>28/10/2015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397851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482748D1-C9D3-40EF-B351-926A2BB29DD0}" type="datetimeFigureOut">
              <a:rPr lang="pt-BR" smtClean="0"/>
              <a:t>28/10/2015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0540085-5669-4298-8BBE-07F6ADB529A8}" type="slidenum">
              <a:rPr lang="pt-BR" smtClean="0"/>
              <a:t>‹nº›</a:t>
            </a:fld>
            <a:endParaRPr lang="pt-BR"/>
          </a:p>
        </p:txBody>
      </p:sp>
    </p:spTree>
    <p:extLst>
      <p:ext uri="{BB962C8B-B14F-4D97-AF65-F5344CB8AC3E}">
        <p14:creationId xmlns:p14="http://schemas.microsoft.com/office/powerpoint/2010/main" val="342093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748D1-C9D3-40EF-B351-926A2BB29DD0}" type="datetimeFigureOut">
              <a:rPr lang="pt-BR" smtClean="0"/>
              <a:t>28/10/2015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40085-5669-4298-8BBE-07F6ADB529A8}" type="slidenum">
              <a:rPr lang="pt-BR" smtClean="0"/>
              <a:t>‹nº›</a:t>
            </a:fld>
            <a:endParaRPr lang="pt-BR"/>
          </a:p>
        </p:txBody>
      </p:sp>
    </p:spTree>
    <p:extLst>
      <p:ext uri="{BB962C8B-B14F-4D97-AF65-F5344CB8AC3E}">
        <p14:creationId xmlns:p14="http://schemas.microsoft.com/office/powerpoint/2010/main" val="3219954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ogle.com.br/url?sa=i&amp;rct=j&amp;q=&amp;esrc=s&amp;source=images&amp;cd=&amp;cad=rja&amp;uact=8&amp;ved=0CAcQjRxqFQoTCOC1pMKP4MgCFQlrHgod3JYF-g&amp;url=https://antoniocguimaraes.wordpress.com/2011/06/28/cores-e-sonhos-nas-telas/&amp;psig=AFQjCNEZ-1b5Zu6Lwfd6wd7KZMyzTylP8A&amp;ust=1445948321568439" TargetMode="External"/><Relationship Id="rId1" Type="http://schemas.openxmlformats.org/officeDocument/2006/relationships/slideLayout" Target="../slideLayouts/slideLayout1.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3.bp.blogspot.com/-xvyYFT_KOhk/VdURhDP48mI/AAAAAAAAg4M/vI687QK5Q98/s1600/Jorge+Paprocki+-+pintor.jpg" TargetMode="Externa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99505" y="731520"/>
            <a:ext cx="12635345" cy="5444836"/>
          </a:xfrm>
          <a:prstGeom prst="rect">
            <a:avLst/>
          </a:prstGeom>
          <a:solidFill>
            <a:schemeClr val="tx1">
              <a:lumMod val="95000"/>
              <a:lumOff val="5000"/>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2">
            <a:extLst>
              <a:ext uri="{BEBA8EAE-BF5A-486C-A8C5-ECC9F3942E4B}">
                <a14:imgProps xmlns:a14="http://schemas.microsoft.com/office/drawing/2010/main">
                  <a14:imgLayer r:embed="rId3">
                    <a14:imgEffect>
                      <a14:artisticBlur/>
                    </a14:imgEffect>
                    <a14:imgEffect>
                      <a14:colorTemperature colorTemp="8475"/>
                    </a14:imgEffect>
                    <a14:imgEffect>
                      <a14:saturation sat="276000"/>
                    </a14:imgEffect>
                    <a14:imgEffect>
                      <a14:brightnessContrast bright="-24000" contrast="-5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p:cNvSpPr/>
          <p:nvPr/>
        </p:nvSpPr>
        <p:spPr>
          <a:xfrm>
            <a:off x="946826" y="2619934"/>
            <a:ext cx="10473446" cy="1426920"/>
          </a:xfrm>
          <a:prstGeom prst="rect">
            <a:avLst/>
          </a:prstGeom>
          <a:solidFill>
            <a:schemeClr val="dk1">
              <a:alpha val="20000"/>
            </a:schemeClr>
          </a:soli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a:spAutoFit/>
          </a:bodyPr>
          <a:lstStyle/>
          <a:p>
            <a:pPr algn="ctr"/>
            <a:r>
              <a:rPr lang="pt-BR" sz="8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Jorge Paprocki</a:t>
            </a:r>
            <a:endParaRPr lang="pt-BR"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181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14151"/>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https://static.wixstatic.com/media/031cf1_78d0b66f123647bba9bba8f7ebba826b.jpg_srb_p_1070_751_75_22_0.50_1.20_0.00_jpg_s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630" y="1171524"/>
            <a:ext cx="6426740" cy="4514952"/>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5" name="Retângulo 4"/>
          <p:cNvSpPr/>
          <p:nvPr/>
        </p:nvSpPr>
        <p:spPr>
          <a:xfrm>
            <a:off x="2474067" y="5820817"/>
            <a:ext cx="7341141" cy="349702"/>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effectLst/>
                <a:latin typeface="Arial" panose="020B0604020202020204" pitchFamily="34" charset="0"/>
                <a:cs typeface="Arial" panose="020B0604020202020204" pitchFamily="34" charset="0"/>
              </a:rPr>
              <a:t>Outorga da Comenda Honra a Ética concedida pelo CRMMG em 2012</a:t>
            </a:r>
          </a:p>
        </p:txBody>
      </p:sp>
    </p:spTree>
    <p:extLst>
      <p:ext uri="{BB962C8B-B14F-4D97-AF65-F5344CB8AC3E}">
        <p14:creationId xmlns:p14="http://schemas.microsoft.com/office/powerpoint/2010/main" val="1263348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lasgowairport.com/media/107141/lubl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024" y="1410511"/>
            <a:ext cx="8073952" cy="4036978"/>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 name="Chopin_-_Nocturne_op.9_No.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2314" y="5250734"/>
            <a:ext cx="393510" cy="393510"/>
          </a:xfrm>
          <a:prstGeom prst="rect">
            <a:avLst/>
          </a:prstGeom>
        </p:spPr>
      </p:pic>
    </p:spTree>
    <p:extLst>
      <p:ext uri="{BB962C8B-B14F-4D97-AF65-F5344CB8AC3E}">
        <p14:creationId xmlns:p14="http://schemas.microsoft.com/office/powerpoint/2010/main" val="13572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959331" y="805203"/>
            <a:ext cx="6273338" cy="5163394"/>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40476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975957" y="795317"/>
            <a:ext cx="6240086" cy="5267366"/>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25906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s://antoniocguimaraes.files.wordpress.com/2011/06/digitalizar00061.jpg">
            <a:hlinkClick r:id="rId2"/>
          </p:cNvPr>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36970" y="817123"/>
            <a:ext cx="9118060" cy="5223754"/>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8555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3.bp.blogspot.com/-xvyYFT_KOhk/VdURhDP48mI/AAAAAAAAg4M/vI687QK5Q98/s400/Jorge%2BPaprocki%2B-%2Bpintor.jpg">
            <a:hlinkClick r:id="rId2"/>
          </p:cNvPr>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63038" y="846305"/>
            <a:ext cx="4565514" cy="5554496"/>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4" descr="https://static.wixstatic.com/media/031cf1_c24c4d847c89487cb2c8d413aa19e3d0.jpg_srb_p_425_340_75_22_0.50_1.20_0.00_jpg_sr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471" y="501582"/>
            <a:ext cx="4048125" cy="3228975"/>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4" name="Picture 2" descr="https://static.wixstatic.com/media/031cf1_d0ac0b07105c4e1ca2bcb5127a1f8b37.jpg_srz_p_305_406_75_22_0.50_1.20_0.00_jpg_srz"/>
          <p:cNvPicPr>
            <a:picLocks noChangeAspect="1" noChangeArrowheads="1"/>
          </p:cNvPicPr>
          <p:nvPr/>
        </p:nvPicPr>
        <p:blipFill rotWithShape="1">
          <a:blip r:embed="rId6">
            <a:extLst>
              <a:ext uri="{28A0092B-C50C-407E-A947-70E740481C1C}">
                <a14:useLocalDpi xmlns:a14="http://schemas.microsoft.com/office/drawing/2010/main" val="0"/>
              </a:ext>
            </a:extLst>
          </a:blip>
          <a:srcRect b="82320"/>
          <a:stretch/>
        </p:blipFill>
        <p:spPr bwMode="auto">
          <a:xfrm>
            <a:off x="6164293" y="3974796"/>
            <a:ext cx="4806482" cy="1131180"/>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 name="Picture 2" descr="https://static.wixstatic.com/media/031cf1_d0ac0b07105c4e1ca2bcb5127a1f8b37.jpg_srz_p_305_406_75_22_0.50_1.20_0.00_jpg_srz"/>
          <p:cNvPicPr>
            <a:picLocks noChangeAspect="1" noChangeArrowheads="1"/>
          </p:cNvPicPr>
          <p:nvPr/>
        </p:nvPicPr>
        <p:blipFill rotWithShape="1">
          <a:blip r:embed="rId6">
            <a:extLst>
              <a:ext uri="{28A0092B-C50C-407E-A947-70E740481C1C}">
                <a14:useLocalDpi xmlns:a14="http://schemas.microsoft.com/office/drawing/2010/main" val="0"/>
              </a:ext>
            </a:extLst>
          </a:blip>
          <a:srcRect t="76113" b="473"/>
          <a:stretch/>
        </p:blipFill>
        <p:spPr bwMode="auto">
          <a:xfrm>
            <a:off x="6164293" y="5105976"/>
            <a:ext cx="4806482" cy="1498060"/>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011217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https://static.wixstatic.com/media/031cf1_e1327842ec0b43e3864b5d29cb0d428c.jpg_srb_p_1200_845_75_22_0.50_1.20_0.00_jpg_s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666" y="909672"/>
            <a:ext cx="6140334" cy="4318702"/>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6" name="Retângulo 5"/>
          <p:cNvSpPr/>
          <p:nvPr/>
        </p:nvSpPr>
        <p:spPr>
          <a:xfrm>
            <a:off x="3003666" y="5461151"/>
            <a:ext cx="6096000" cy="903700"/>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latin typeface="Arial" panose="020B0604020202020204" pitchFamily="34" charset="0"/>
                <a:cs typeface="Arial" panose="020B0604020202020204" pitchFamily="34" charset="0"/>
              </a:rPr>
              <a:t>Posse </a:t>
            </a:r>
            <a:r>
              <a:rPr lang="pt-BR" dirty="0">
                <a:solidFill>
                  <a:srgbClr val="FFFF00"/>
                </a:solidFill>
                <a:latin typeface="Arial" panose="020B0604020202020204" pitchFamily="34" charset="0"/>
                <a:cs typeface="Arial" panose="020B0604020202020204" pitchFamily="34" charset="0"/>
              </a:rPr>
              <a:t>do Professor Valentim Gentil como Membro Honorário da Academia Mineira de Medicina em </a:t>
            </a:r>
            <a:r>
              <a:rPr lang="pt-BR" dirty="0" smtClean="0">
                <a:solidFill>
                  <a:srgbClr val="FFFF00"/>
                </a:solidFill>
                <a:latin typeface="Arial" panose="020B0604020202020204" pitchFamily="34" charset="0"/>
                <a:cs typeface="Arial" panose="020B0604020202020204" pitchFamily="34" charset="0"/>
              </a:rPr>
              <a:t>2013</a:t>
            </a:r>
          </a:p>
          <a:p>
            <a:pPr algn="ctr"/>
            <a:r>
              <a:rPr lang="pt-BR" dirty="0" smtClean="0">
                <a:solidFill>
                  <a:srgbClr val="FFFF00"/>
                </a:solidFill>
                <a:latin typeface="Arial" panose="020B0604020202020204" pitchFamily="34" charset="0"/>
                <a:cs typeface="Arial" panose="020B0604020202020204" pitchFamily="34" charset="0"/>
              </a:rPr>
              <a:t>Indicação do Acadêmico Jorge Paprocki</a:t>
            </a:r>
            <a:endParaRPr lang="pt-BR"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491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218" name="Picture 2" descr="https://static.wixstatic.com/media/031cf1_c4c3ae811d164c19bd80f83de22f8013.jpg_srb_p_640_445_75_22_0.50_1.20_0.00_jpg_s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09687"/>
            <a:ext cx="6096000" cy="4238626"/>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 name="Retângulo 2"/>
          <p:cNvSpPr/>
          <p:nvPr/>
        </p:nvSpPr>
        <p:spPr>
          <a:xfrm>
            <a:off x="2756170" y="5878221"/>
            <a:ext cx="7127132" cy="626701"/>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latin typeface="Arial" panose="020B0604020202020204" pitchFamily="34" charset="0"/>
                <a:cs typeface="Arial" panose="020B0604020202020204" pitchFamily="34" charset="0"/>
              </a:rPr>
              <a:t>Membro </a:t>
            </a:r>
            <a:r>
              <a:rPr lang="pt-BR" dirty="0">
                <a:solidFill>
                  <a:srgbClr val="FFFF00"/>
                </a:solidFill>
                <a:latin typeface="Arial" panose="020B0604020202020204" pitchFamily="34" charset="0"/>
                <a:cs typeface="Arial" panose="020B0604020202020204" pitchFamily="34" charset="0"/>
              </a:rPr>
              <a:t>Titular da Academia Mineira de Medicina (AMM</a:t>
            </a:r>
            <a:r>
              <a:rPr lang="pt-BR" dirty="0" smtClean="0">
                <a:solidFill>
                  <a:srgbClr val="FFFF00"/>
                </a:solidFill>
                <a:latin typeface="Arial" panose="020B0604020202020204" pitchFamily="34" charset="0"/>
                <a:cs typeface="Arial" panose="020B0604020202020204" pitchFamily="34" charset="0"/>
              </a:rPr>
              <a:t>), 2004</a:t>
            </a:r>
          </a:p>
          <a:p>
            <a:pPr algn="ctr"/>
            <a:r>
              <a:rPr lang="pt-BR" dirty="0" smtClean="0">
                <a:solidFill>
                  <a:srgbClr val="FFFF00"/>
                </a:solidFill>
                <a:latin typeface="Arial" panose="020B0604020202020204" pitchFamily="34" charset="0"/>
                <a:cs typeface="Arial" panose="020B0604020202020204" pitchFamily="34" charset="0"/>
              </a:rPr>
              <a:t>Esposa, filhos e neto</a:t>
            </a:r>
            <a:endParaRPr lang="pt-BR"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861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2" descr="JORGEPAPROC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7" y="642168"/>
            <a:ext cx="5472690" cy="46346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26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_4OqGGB1TCOA/S-lnlOMMPyI/AAAAAAAAAas/tO66o74-V7M/s640/foto-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026" y="638961"/>
            <a:ext cx="6721948" cy="5580078"/>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428695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BEBA8EAE-BF5A-486C-A8C5-ECC9F3942E4B}">
                <a14:imgProps xmlns:a14="http://schemas.microsoft.com/office/drawing/2010/main">
                  <a14:imgLayer r:embed="rId3">
                    <a14:imgEffect>
                      <a14:brightnessContrast bright="-63000" contrast="10000"/>
                    </a14:imgEffect>
                  </a14:imgLayer>
                </a14:imgProps>
              </a:ext>
              <a:ext uri="{28A0092B-C50C-407E-A947-70E740481C1C}">
                <a14:useLocalDpi xmlns:a14="http://schemas.microsoft.com/office/drawing/2010/main" val="0"/>
              </a:ext>
            </a:extLst>
          </a:blip>
          <a:stretch>
            <a:fillRect/>
          </a:stretch>
        </p:blipFill>
        <p:spPr>
          <a:xfrm>
            <a:off x="26419" y="0"/>
            <a:ext cx="12139161" cy="6858000"/>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1013" y="1072342"/>
            <a:ext cx="7069972" cy="4713316"/>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02730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http://2.bp.blogspot.com/-rIgpXCuwdjw/UapY3xMGnZI/AAAAAAAAGj0/dlGrCiyYcz8/s1600/1o.+Congresso+Mineiro.jpg"/>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678349" y="1089498"/>
            <a:ext cx="6543472" cy="4445540"/>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Retângulo 2"/>
          <p:cNvSpPr/>
          <p:nvPr/>
        </p:nvSpPr>
        <p:spPr>
          <a:xfrm>
            <a:off x="2425429" y="5820815"/>
            <a:ext cx="7341141" cy="349702"/>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effectLst/>
                <a:latin typeface="Arial" panose="020B0604020202020204" pitchFamily="34" charset="0"/>
                <a:cs typeface="Arial" panose="020B0604020202020204" pitchFamily="34" charset="0"/>
              </a:rPr>
              <a:t>I Congresso Mineiro de Psiquiatria - Araxá, 26 a 29 de junho de 1970</a:t>
            </a:r>
            <a:endParaRPr lang="pt-BR" dirty="0">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255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http://4.bp.blogspot.com/-2HqMypRmwE0/VdXHUXzieiI/AAAAAAAAg50/p5rghkbgs2s/s1600/04.jpg"/>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14472"/>
          <a:stretch/>
        </p:blipFill>
        <p:spPr bwMode="auto">
          <a:xfrm>
            <a:off x="2558374" y="1332689"/>
            <a:ext cx="7075252" cy="4192622"/>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Retângulo 5"/>
          <p:cNvSpPr/>
          <p:nvPr/>
        </p:nvSpPr>
        <p:spPr>
          <a:xfrm>
            <a:off x="2425429" y="5762449"/>
            <a:ext cx="7341141" cy="349702"/>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effectLst/>
                <a:latin typeface="Arial" panose="020B0604020202020204" pitchFamily="34" charset="0"/>
                <a:cs typeface="Arial" panose="020B0604020202020204" pitchFamily="34" charset="0"/>
              </a:rPr>
              <a:t>Simpósio Sobre Depressão. Belo Horizonte, 12 e 13 de março de 1970</a:t>
            </a:r>
            <a:endParaRPr lang="pt-BR" dirty="0">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070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83013" y="5406666"/>
            <a:ext cx="10025974" cy="903700"/>
          </a:xfrm>
          <a:prstGeom prst="rect">
            <a:avLst/>
          </a:prstGeom>
          <a:solidFill>
            <a:schemeClr val="accent5">
              <a:lumMod val="50000"/>
              <a:alpha val="63000"/>
            </a:schemeClr>
          </a:solidFill>
        </p:spPr>
        <p:txBody>
          <a:bodyPr wrap="square" lIns="36000" tIns="36000" rIns="36000" bIns="36000">
            <a:spAutoFit/>
          </a:bodyPr>
          <a:lstStyle/>
          <a:p>
            <a:pPr algn="ctr"/>
            <a:r>
              <a:rPr lang="pt-BR" dirty="0">
                <a:solidFill>
                  <a:srgbClr val="FFFF00"/>
                </a:solidFill>
                <a:latin typeface="Arial" panose="020B0604020202020204" pitchFamily="34" charset="0"/>
                <a:cs typeface="Arial" panose="020B0604020202020204" pitchFamily="34" charset="0"/>
              </a:rPr>
              <a:t>Homenageado com emissão de selo comemorativo, pela diretoria da Associação Acadêmica Psiquiátrica de Minas Gerais (AAPMG), pelo transcurso de 40 anos da fundação da primeira Residência de Psiquiatria do estado de Minas Gerais em 2009</a:t>
            </a:r>
          </a:p>
        </p:txBody>
      </p:sp>
      <p:pic>
        <p:nvPicPr>
          <p:cNvPr id="5" name="Picture 2" descr="C:\Users\FLR\Pictures\2009-10-18\142.JPG"/>
          <p:cNvPicPr>
            <a:picLocks noChangeAspect="1" noChangeArrowheads="1"/>
          </p:cNvPicPr>
          <p:nvPr/>
        </p:nvPicPr>
        <p:blipFill>
          <a:blip r:embed="rId2"/>
          <a:srcRect/>
          <a:stretch>
            <a:fillRect/>
          </a:stretch>
        </p:blipFill>
        <p:spPr bwMode="auto">
          <a:xfrm>
            <a:off x="7123890" y="595768"/>
            <a:ext cx="4649956" cy="3487468"/>
          </a:xfrm>
          <a:prstGeom prst="rect">
            <a:avLst/>
          </a:prstGeom>
          <a:ln w="127000" cap="sq">
            <a:solidFill>
              <a:srgbClr val="000000"/>
            </a:solidFill>
            <a:miter lim="800000"/>
          </a:ln>
          <a:effectLst>
            <a:outerShdw blurRad="57150" dist="50800" dir="2700000" algn="tl" rotWithShape="0">
              <a:srgbClr val="000000">
                <a:alpha val="40000"/>
              </a:srgbClr>
            </a:outerShdw>
          </a:effectLst>
          <a:extLst/>
        </p:spPr>
      </p:pic>
      <p:pic>
        <p:nvPicPr>
          <p:cNvPr id="6" name="Picture 3" descr="C:\Users\FLR\Desktop\Selo Paprocki001.jpg"/>
          <p:cNvPicPr>
            <a:picLocks noChangeAspect="1" noChangeArrowheads="1"/>
          </p:cNvPicPr>
          <p:nvPr/>
        </p:nvPicPr>
        <p:blipFill>
          <a:blip r:embed="rId3"/>
          <a:srcRect/>
          <a:stretch>
            <a:fillRect/>
          </a:stretch>
        </p:blipFill>
        <p:spPr bwMode="auto">
          <a:xfrm>
            <a:off x="953309" y="2892459"/>
            <a:ext cx="5755533" cy="2236047"/>
          </a:xfrm>
          <a:prstGeom prst="rect">
            <a:avLst/>
          </a:prstGeom>
          <a:ln w="127000" cap="sq">
            <a:solidFill>
              <a:srgbClr val="000000"/>
            </a:solidFill>
            <a:miter lim="800000"/>
          </a:ln>
          <a:effectLst>
            <a:outerShdw blurRad="57150" dist="50800" dir="2700000" algn="tl" rotWithShape="0">
              <a:srgbClr val="000000">
                <a:alpha val="40000"/>
              </a:srgbClr>
            </a:outerShdw>
          </a:effectLst>
          <a:extLst/>
        </p:spPr>
      </p:pic>
    </p:spTree>
    <p:extLst>
      <p:ext uri="{BB962C8B-B14F-4D97-AF65-F5344CB8AC3E}">
        <p14:creationId xmlns:p14="http://schemas.microsoft.com/office/powerpoint/2010/main" val="438692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194" name="Picture 2" descr="https://static.wixstatic.com/media/031cf1_ef0ec85df80b40d8a6a0c85f373377c8.jpg_srb_p_640_451_75_22_0.50_1.20_0.00_jpg_s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217" y="933854"/>
            <a:ext cx="7081566" cy="4990292"/>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 name="Retângulo 2"/>
          <p:cNvSpPr/>
          <p:nvPr/>
        </p:nvSpPr>
        <p:spPr>
          <a:xfrm>
            <a:off x="3028543" y="5980599"/>
            <a:ext cx="6212732" cy="349702"/>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latin typeface="Arial" panose="020B0604020202020204" pitchFamily="34" charset="0"/>
                <a:cs typeface="Arial" panose="020B0604020202020204" pitchFamily="34" charset="0"/>
              </a:rPr>
              <a:t>Membro Emérito da Academia Mineira de Medicina, 2010</a:t>
            </a:r>
            <a:endParaRPr lang="pt-BR"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303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https://static.wixstatic.com/media/031cf1_b23705e948d844b2a36837439f53217a.jpg_srb_p_640_461_75_22_0.50_1.20_0.00_jpg_s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194240"/>
            <a:ext cx="6096000" cy="4391026"/>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 name="Retângulo 1"/>
          <p:cNvSpPr/>
          <p:nvPr/>
        </p:nvSpPr>
        <p:spPr>
          <a:xfrm>
            <a:off x="1968230" y="5790768"/>
            <a:ext cx="8255540" cy="349702"/>
          </a:xfrm>
          <a:prstGeom prst="rect">
            <a:avLst/>
          </a:prstGeom>
          <a:solidFill>
            <a:schemeClr val="accent5">
              <a:lumMod val="50000"/>
              <a:alpha val="63000"/>
            </a:schemeClr>
          </a:solidFill>
        </p:spPr>
        <p:txBody>
          <a:bodyPr wrap="square" lIns="36000" tIns="36000" rIns="36000" bIns="36000">
            <a:spAutoFit/>
          </a:bodyPr>
          <a:lstStyle/>
          <a:p>
            <a:pPr algn="ctr"/>
            <a:r>
              <a:rPr lang="pt-BR" dirty="0">
                <a:solidFill>
                  <a:srgbClr val="FFFF00"/>
                </a:solidFill>
                <a:latin typeface="Arial" panose="020B0604020202020204" pitchFamily="34" charset="0"/>
                <a:cs typeface="Arial" panose="020B0604020202020204" pitchFamily="34" charset="0"/>
              </a:rPr>
              <a:t>Medalha Israel </a:t>
            </a:r>
            <a:r>
              <a:rPr lang="pt-BR" dirty="0" smtClean="0">
                <a:solidFill>
                  <a:srgbClr val="FFFF00"/>
                </a:solidFill>
                <a:latin typeface="Arial" panose="020B0604020202020204" pitchFamily="34" charset="0"/>
                <a:cs typeface="Arial" panose="020B0604020202020204" pitchFamily="34" charset="0"/>
              </a:rPr>
              <a:t>Pinheiro. Instituto </a:t>
            </a:r>
            <a:r>
              <a:rPr lang="pt-BR" dirty="0">
                <a:solidFill>
                  <a:srgbClr val="FFFF00"/>
                </a:solidFill>
                <a:latin typeface="Arial" panose="020B0604020202020204" pitchFamily="34" charset="0"/>
                <a:cs typeface="Arial" panose="020B0604020202020204" pitchFamily="34" charset="0"/>
              </a:rPr>
              <a:t>Histórico e Geográfico de Minas </a:t>
            </a:r>
            <a:r>
              <a:rPr lang="pt-BR" dirty="0" smtClean="0">
                <a:solidFill>
                  <a:srgbClr val="FFFF00"/>
                </a:solidFill>
                <a:latin typeface="Arial" panose="020B0604020202020204" pitchFamily="34" charset="0"/>
                <a:cs typeface="Arial" panose="020B0604020202020204" pitchFamily="34" charset="0"/>
              </a:rPr>
              <a:t>Gerais, 2011</a:t>
            </a:r>
            <a:endParaRPr lang="pt-BR"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402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1673" y="223879"/>
            <a:ext cx="12635345" cy="6223756"/>
          </a:xfrm>
          <a:prstGeom prst="rect">
            <a:avLst/>
          </a:prstGeom>
          <a:solidFill>
            <a:schemeClr val="tx1">
              <a:lumMod val="95000"/>
              <a:lumOff val="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https://static.wixstatic.com/media/031cf1_9b2cf6abc1dd453c892aecfaaec21669.jpg_srb_p_1131_751_75_22_0.50_1.20_0.00_jpg_srb"/>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61102" y="945473"/>
            <a:ext cx="7231774" cy="4795606"/>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7" name="Retângulo 6"/>
          <p:cNvSpPr/>
          <p:nvPr/>
        </p:nvSpPr>
        <p:spPr>
          <a:xfrm>
            <a:off x="2444883" y="5830545"/>
            <a:ext cx="7341141" cy="626701"/>
          </a:xfrm>
          <a:prstGeom prst="rect">
            <a:avLst/>
          </a:prstGeom>
          <a:solidFill>
            <a:schemeClr val="accent5">
              <a:lumMod val="50000"/>
              <a:alpha val="63000"/>
            </a:schemeClr>
          </a:solidFill>
        </p:spPr>
        <p:txBody>
          <a:bodyPr wrap="square" lIns="36000" tIns="36000" rIns="36000" bIns="36000">
            <a:spAutoFit/>
          </a:bodyPr>
          <a:lstStyle/>
          <a:p>
            <a:pPr algn="ctr"/>
            <a:r>
              <a:rPr lang="pt-BR" dirty="0" smtClean="0">
                <a:solidFill>
                  <a:srgbClr val="FFFF00"/>
                </a:solidFill>
                <a:effectLst/>
                <a:latin typeface="Arial" panose="020B0604020202020204" pitchFamily="34" charset="0"/>
                <a:cs typeface="Arial" panose="020B0604020202020204" pitchFamily="34" charset="0"/>
              </a:rPr>
              <a:t>Outorga do Título de Personalidade Médica Mineira da AMMG - CRMMG – SINMEDMG, 2012</a:t>
            </a:r>
          </a:p>
        </p:txBody>
      </p:sp>
    </p:spTree>
    <p:extLst>
      <p:ext uri="{BB962C8B-B14F-4D97-AF65-F5344CB8AC3E}">
        <p14:creationId xmlns:p14="http://schemas.microsoft.com/office/powerpoint/2010/main" val="970510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153</Words>
  <Application>Microsoft Office PowerPoint</Application>
  <PresentationFormat>Widescreen</PresentationFormat>
  <Paragraphs>12</Paragraphs>
  <Slides>18</Slides>
  <Notes>0</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18</vt:i4>
      </vt:variant>
    </vt:vector>
  </HeadingPairs>
  <TitlesOfParts>
    <vt:vector size="22"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Fabio Lopes Rocha</dc:creator>
  <cp:lastModifiedBy>Fabio Lopes Rocha</cp:lastModifiedBy>
  <cp:revision>49</cp:revision>
  <dcterms:created xsi:type="dcterms:W3CDTF">2015-10-26T14:55:12Z</dcterms:created>
  <dcterms:modified xsi:type="dcterms:W3CDTF">2015-10-28T17:08:12Z</dcterms:modified>
</cp:coreProperties>
</file>